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5" r:id="rId10"/>
    <p:sldId id="264" r:id="rId11"/>
    <p:sldId id="266" r:id="rId12"/>
    <p:sldId id="267" r:id="rId13"/>
    <p:sldId id="273" r:id="rId14"/>
    <p:sldId id="268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6159"/>
  </p:normalViewPr>
  <p:slideViewPr>
    <p:cSldViewPr snapToGrid="0">
      <p:cViewPr>
        <p:scale>
          <a:sx n="97" d="100"/>
          <a:sy n="97" d="100"/>
        </p:scale>
        <p:origin x="14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80303651600283"/>
          <c:y val="0.19721440862428413"/>
          <c:w val="0.46955518508491695"/>
          <c:h val="0.7796936096157297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Cloud Types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CA8-AF4A-8829-20A38658415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CA8-AF4A-8829-20A3865841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CA8-AF4A-8829-20A386584155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CA8-AF4A-8829-20A386584155}"/>
              </c:ext>
            </c:extLst>
          </c:dPt>
          <c:dLbls>
            <c:dLbl>
              <c:idx val="0"/>
              <c:layout>
                <c:manualLayout>
                  <c:x val="-0.13266951496533785"/>
                  <c:y val="0.17374967630311119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A8-AF4A-8829-20A386584155}"/>
                </c:ext>
              </c:extLst>
            </c:dLbl>
            <c:dLbl>
              <c:idx val="1"/>
              <c:layout>
                <c:manualLayout>
                  <c:x val="-0.16236008615514988"/>
                  <c:y val="-0.111538406813712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A8-AF4A-8829-20A386584155}"/>
                </c:ext>
              </c:extLst>
            </c:dLbl>
            <c:dLbl>
              <c:idx val="2"/>
              <c:layout>
                <c:manualLayout>
                  <c:x val="0.1162220193327852"/>
                  <c:y val="-0.1351957405757963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A8-AF4A-8829-20A386584155}"/>
                </c:ext>
              </c:extLst>
            </c:dLbl>
            <c:dLbl>
              <c:idx val="3"/>
              <c:layout>
                <c:manualLayout>
                  <c:x val="0.16638301378247003"/>
                  <c:y val="0.1224578767191505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A8-AF4A-8829-20A386584155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Fish</c:v>
                </c:pt>
                <c:pt idx="1">
                  <c:v>Flower</c:v>
                </c:pt>
                <c:pt idx="2">
                  <c:v>Gravel</c:v>
                </c:pt>
                <c:pt idx="3">
                  <c:v>Sugar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0.23499999999999999</c:v>
                </c:pt>
                <c:pt idx="1">
                  <c:v>0.2</c:v>
                </c:pt>
                <c:pt idx="2">
                  <c:v>0.248</c:v>
                </c:pt>
                <c:pt idx="3">
                  <c:v>0.317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A8-AF4A-8829-20A38658415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664491035006161"/>
          <c:y val="0.25184808597961017"/>
          <c:w val="0.23465205862720079"/>
          <c:h val="0.570112888400695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991161595362891"/>
          <c:y val="0.19721437743322143"/>
          <c:w val="0.49140221890299601"/>
          <c:h val="0.8027857067262194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Masks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55-784E-A622-61DC61A8F02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55-784E-A622-61DC61A8F02C}"/>
              </c:ext>
            </c:extLst>
          </c:dPt>
          <c:dLbls>
            <c:dLbl>
              <c:idx val="0"/>
              <c:layout>
                <c:manualLayout>
                  <c:x val="-0.25206172313081066"/>
                  <c:y val="-4.8546651109391437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44512801957847"/>
                      <c:h val="0.240182143081489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E55-784E-A622-61DC61A8F02C}"/>
                </c:ext>
              </c:extLst>
            </c:dLbl>
            <c:dLbl>
              <c:idx val="1"/>
              <c:layout>
                <c:manualLayout>
                  <c:x val="0.24471176390597604"/>
                  <c:y val="1.789053238225454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8787964727576"/>
                      <c:h val="0.2401821430814898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E55-784E-A622-61DC61A8F02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Non-empty</c:v>
                </c:pt>
                <c:pt idx="1">
                  <c:v>Empty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0.53400000000000003</c:v>
                </c:pt>
                <c:pt idx="1">
                  <c:v>0.46600000000000003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55-784E-A622-61DC61A8F02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886506384028273"/>
          <c:y val="0.34185707170266649"/>
          <c:w val="0.23102339629274643"/>
          <c:h val="0.497362509253837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A0072D-59FD-9149-8F9F-2CA47C8F3479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F4BBB-E6B9-9F45-BE1D-35F02FF73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7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F4BBB-E6B9-9F45-BE1D-35F02FF73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9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F4BBB-E6B9-9F45-BE1D-35F02FF73F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B9C2-1258-D98D-4E8F-6F37E4D7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8ED26-27A9-574A-070B-0D7920B8D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86B72-B1C4-6838-691C-A6B1AE4E3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C1DE2-7BC6-DE45-9ECB-91A1ECBD141A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0881E-D91C-A4C4-AA53-02B87CEC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AA57-B239-4A7E-49CF-CA24CA36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6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3843-48F7-1917-81C6-2D8ACA80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B1597-477B-55D0-C1B8-2E9BEDE48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E1990-4EFE-5DF4-C609-4C787540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ED2D-9BED-7C40-B54C-10BFA5C546F8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6EF06-DC0E-74A9-FD32-DBB07A5A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615DF-FCD1-D2FC-190F-A075EECC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5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EBC0E-134F-B1E8-3F10-D28B6A692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6D208-01B2-D97F-A344-FBCD4222B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01A83-BF6B-9474-3AA6-A5076670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21EE-38E3-F247-A6EE-0CD8A3E29CDE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BB771-25D0-1B66-B9D4-28A20F12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A74A1-5906-939D-54D3-F8DF0569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1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906B-A7F5-DA37-952A-DB1C66CE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D53C-B7D9-0B59-DFB5-82A28538A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B2F56-9AC8-4D54-3EA4-32F91ECF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44524-E7DD-DC47-A61F-B38766EDF4EB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9255C-8ACE-6F3B-AE94-2232079C4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0EB5-4D88-103F-820A-2D70801C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1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08D3-7561-4DD0-4E44-6BFB0A93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B0BC1-D54A-0016-0D4E-C2163F891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453E7-35BB-B80C-5153-96C77127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08BC4-F735-F840-A6FF-5BC0316BC3C8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03A0C-9766-2816-DD22-416EF7D8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3A481-3748-A1FF-5AC1-64606CB3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05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6401-D5E8-1870-DC6C-5FE37659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3E9D3-4B5A-6B0D-FAE1-C25A88FF6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56DF0-AC1E-E41D-18F2-4E2263A96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03687-0886-E488-21AA-0D112D083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760AD-BB92-AF4B-A6AA-31F43E0E459D}" type="datetime1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26E0-7EFE-8EF3-D24B-F9962C14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458F0-C3C6-B9B2-9486-FF9CAB51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9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AC23-7C7A-6556-29BA-4C60867B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2B87D-4055-D889-0BC9-C8C6BE0F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793A9-D89C-74DF-0D2D-F14C106C5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AC960-5303-E9A8-E4A8-87A7B5C38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866AF0-4E83-4C1E-C22B-107884599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EE98F8-3CA8-0736-4AF2-E65FD8B9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87DE-9413-944C-902A-DB23195EC0EF}" type="datetime1">
              <a:rPr lang="en-US" smtClean="0"/>
              <a:t>10/15/24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CFF18-1A9F-5DFD-DCAB-85B7B601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4022F-A9C8-3791-16D2-46208CB5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3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E0B6-16D9-0173-8700-BF6DCC1C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2E17C-E3C8-1217-170A-F190BBB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1684-7AD1-F74D-83F8-E3A2F350CED4}" type="datetime1">
              <a:rPr lang="en-US" smtClean="0"/>
              <a:t>10/15/24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87660-D044-3BD1-3B4A-698000999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06547-1C07-8B4C-E982-E9850846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3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06108-90FF-3D71-4BF7-978DC005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4478F-D521-434E-9535-9C27B42156FA}" type="datetime1">
              <a:rPr lang="en-US" smtClean="0"/>
              <a:t>10/15/24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B196D-B338-4FBC-A6C4-F77031AD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EE85E-E9A7-401E-6BC2-42464E85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2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50C4-83D5-CD53-AF55-2BDD8E30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5857-7276-C521-4749-79E7944BF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22417-D89F-6B4D-16CF-E5EA0B155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DE2DC-39ED-3D6E-14E7-EAEB3B211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CC8E-7884-0247-BCA7-BBF7CEA9CB8F}" type="datetime1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A1313-DF0B-F450-7E9A-8611EA80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3B697-A7F1-794F-8AC8-E95E9DB11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89C0-2A0C-15BB-272B-03EAD610F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BFC58-3D74-1BDE-BDFC-A494A29AC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C1B9C-2424-0212-CEB3-E9F97FFA0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B6C48-8312-FF1B-4F6E-CDDEA0196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B26D-61A7-334F-8EE2-0477A7FD5EAB}" type="datetime1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F8ACC-D43E-5077-7EE5-2E31890A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0084B-ADE2-812A-818C-115B8850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7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D95BA-09EF-3D93-EDFF-1EBCE701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EE6A1-30DC-1274-8274-15FE005B5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719C-F626-8CC0-8F9A-D250434C4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F38B4-A467-DF4A-BC8E-2F8026F520E3}" type="datetime1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95FC-7292-AA2B-3B8E-45F8E5B9F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53E88-0236-A199-4DBA-BE3BDD676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EABD7-4D11-AA4F-8490-2965DD46E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2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2979-021-00981-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75/BAMS-D-19-0324.1" TargetMode="External"/><Relationship Id="rId5" Type="http://schemas.openxmlformats.org/officeDocument/2006/relationships/hyperlink" Target="https://kaggle.com/competitions/understanding_cloud_organization" TargetMode="External"/><Relationship Id="rId4" Type="http://schemas.openxmlformats.org/officeDocument/2006/relationships/hyperlink" Target="https://worldview.earthdata.nasa.g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ldview.earthdata.nasa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672393E-4672-C841-DBDD-FDD64AB4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</a:blip>
          <a:srcRect t="5684" b="56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0C386-DB78-ED41-DBD9-7E115F2F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33" y="1683989"/>
            <a:ext cx="9832933" cy="635697"/>
          </a:xfrm>
          <a:solidFill>
            <a:schemeClr val="bg2">
              <a:alpha val="70922"/>
            </a:schemeClr>
          </a:solidFill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300"/>
              </a:spcAft>
            </a:pPr>
            <a:r>
              <a:rPr lang="en-US" sz="3200" b="1" dirty="0">
                <a:effectLst/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NASA MODIS IMAGERY CLOUD IDENTIFICATIO</a:t>
            </a:r>
            <a:r>
              <a:rPr lang="en-US" altLang="zh-CN" sz="3200" b="1" dirty="0">
                <a:effectLst/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N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B7F8A-D920-46E8-2BD4-C7F016BE4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4538315"/>
            <a:ext cx="4197927" cy="1427588"/>
          </a:xfrm>
          <a:solidFill>
            <a:schemeClr val="bg2">
              <a:alpha val="71086"/>
            </a:schemeClr>
          </a:solidFill>
        </p:spPr>
        <p:txBody>
          <a:bodyPr>
            <a:normAutofit/>
          </a:bodyPr>
          <a:lstStyle/>
          <a:p>
            <a:r>
              <a:rPr lang="en-US" altLang="zh-CN" b="1" dirty="0" err="1"/>
              <a:t>Dongwei</a:t>
            </a:r>
            <a:r>
              <a:rPr lang="zh-CN" altLang="en-US" b="1" dirty="0"/>
              <a:t> </a:t>
            </a:r>
            <a:r>
              <a:rPr lang="en-US" altLang="zh-CN" b="1" dirty="0"/>
              <a:t>Fu</a:t>
            </a:r>
          </a:p>
          <a:p>
            <a:r>
              <a:rPr lang="en-US" altLang="zh-CN" b="1" dirty="0"/>
              <a:t>DTSA-5506</a:t>
            </a:r>
          </a:p>
          <a:p>
            <a:r>
              <a:rPr lang="en-US" altLang="zh-CN" b="1" dirty="0"/>
              <a:t>University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Colorado,</a:t>
            </a:r>
            <a:r>
              <a:rPr lang="zh-CN" altLang="en-US" b="1" dirty="0"/>
              <a:t> </a:t>
            </a:r>
            <a:r>
              <a:rPr lang="en-US" altLang="zh-CN" b="1" dirty="0"/>
              <a:t>Boulder</a:t>
            </a:r>
          </a:p>
          <a:p>
            <a:endParaRPr lang="en-US" altLang="zh-CN" b="1" dirty="0"/>
          </a:p>
          <a:p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65174-9990-6247-5E16-1BF98043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2FDC6-F6C2-CDD3-3B7A-6D3A1B2EE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3" y="4757737"/>
            <a:ext cx="11325935" cy="1885951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ffectLst/>
                <a:latin typeface="Helvetica Neue" panose="02000503000000020004" pitchFamily="2" charset="0"/>
              </a:rPr>
              <a:t>Tr</a:t>
            </a:r>
            <a:r>
              <a:rPr lang="en-US" sz="2400" dirty="0">
                <a:effectLst/>
                <a:latin typeface="Helvetica Neue" panose="02000503000000020004" pitchFamily="2" charset="0"/>
              </a:rPr>
              <a:t>aining Dice Coefficient steadily improves throughout the 30 epochs</a:t>
            </a:r>
            <a:r>
              <a:rPr lang="zh-CN" altLang="en-US" sz="24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effectLst/>
                <a:latin typeface="Helvetica Neue" panose="02000503000000020004" pitchFamily="2" charset="0"/>
              </a:rPr>
              <a:t>(and</a:t>
            </a:r>
            <a:r>
              <a:rPr lang="zh-CN" altLang="en-US" sz="24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effectLst/>
                <a:latin typeface="Helvetica Neue" panose="02000503000000020004" pitchFamily="2" charset="0"/>
              </a:rPr>
              <a:t>t</a:t>
            </a:r>
            <a:r>
              <a:rPr lang="en-US" sz="2400" dirty="0">
                <a:effectLst/>
                <a:latin typeface="Helvetica Neue" panose="02000503000000020004" pitchFamily="2" charset="0"/>
              </a:rPr>
              <a:t>he training loss decreases progressively</a:t>
            </a:r>
            <a:r>
              <a:rPr lang="en-US" altLang="zh-CN" sz="2400" dirty="0"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altLang="zh-CN" sz="2400" dirty="0">
                <a:latin typeface="Helvetica Neue" panose="02000503000000020004" pitchFamily="2" charset="0"/>
              </a:rPr>
              <a:t>Validation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Dice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Coefficient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plateaus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early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around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epoch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6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and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shows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minimal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improvement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afterwards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(Loss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stabilizes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after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epoch</a:t>
            </a:r>
            <a:r>
              <a:rPr lang="zh-CN" altLang="en-US" sz="2400" dirty="0">
                <a:latin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</a:rPr>
              <a:t>6).</a:t>
            </a:r>
            <a:endParaRPr lang="en-US" altLang="zh-CN" sz="2400" dirty="0">
              <a:effectLst/>
              <a:latin typeface="Helvetica Neue" panose="02000503000000020004" pitchFamily="2" charset="0"/>
            </a:endParaRP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4" name="Picture 3" descr="A graph of loss and loss&#10;&#10;Description automatically generated">
            <a:extLst>
              <a:ext uri="{FF2B5EF4-FFF2-40B4-BE49-F238E27FC236}">
                <a16:creationId xmlns:a16="http://schemas.microsoft.com/office/drawing/2014/main" id="{82FCD059-BF1B-28E7-4A99-48CB53AE6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7"/>
          <a:stretch/>
        </p:blipFill>
        <p:spPr>
          <a:xfrm>
            <a:off x="6048730" y="934529"/>
            <a:ext cx="5634747" cy="38232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E9BFDD2-B36E-3D7D-AEF7-F3D748135C8E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Results: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Baseline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EfficientNet-B0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of loss and loss&#10;&#10;Description automatically generated">
            <a:extLst>
              <a:ext uri="{FF2B5EF4-FFF2-40B4-BE49-F238E27FC236}">
                <a16:creationId xmlns:a16="http://schemas.microsoft.com/office/drawing/2014/main" id="{93586B3A-2204-26B6-ADDA-6A90E08BEB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43"/>
          <a:stretch/>
        </p:blipFill>
        <p:spPr>
          <a:xfrm>
            <a:off x="38098" y="990680"/>
            <a:ext cx="5634747" cy="377114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E0FA6EE-C2A5-620F-04E9-59194DAD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6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FB446-74C1-8C2B-3686-507A2F2F3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7855"/>
            <a:ext cx="10515600" cy="1828799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learning rate of 2e-4 exhibits the most stable and consistent improvement, both in the Dice Coefficient and loss across training and validation sets. 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higher learning rates like 2e-3 and especially 2e-2 lead to more erratic training behavior</a:t>
            </a:r>
            <a:r>
              <a:rPr lang="en-US" altLang="zh-CN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suggests that the higher learning rates cause the model to overshoot optimal weights during training, leading to poorer generalization.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FAC79-7E79-2FE8-ADE7-91FF9CA7E835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Results: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Hyperparameter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Tuning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learning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rate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38E16D09-0D85-41E8-BB55-F64FCE2E8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96"/>
          <a:stretch/>
        </p:blipFill>
        <p:spPr>
          <a:xfrm>
            <a:off x="52208" y="1020796"/>
            <a:ext cx="5634747" cy="3767059"/>
          </a:xfrm>
          <a:prstGeom prst="rect">
            <a:avLst/>
          </a:prstGeom>
        </p:spPr>
      </p:pic>
      <p:pic>
        <p:nvPicPr>
          <p:cNvPr id="9" name="Picture 8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7942C514-C1A8-6046-754B-09C9E85BE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43"/>
          <a:stretch/>
        </p:blipFill>
        <p:spPr>
          <a:xfrm>
            <a:off x="6048729" y="1020796"/>
            <a:ext cx="5634747" cy="377114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144629-24AC-2919-CA7B-48B7A34B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4C009-012B-5D11-72BB-477C3FB14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7583"/>
            <a:ext cx="10515600" cy="150964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Around 5 epochs, both models reached the peak in model loss, and then the model loss decreases dramatically until becoming stable after ~10 epochs. </a:t>
            </a:r>
          </a:p>
          <a:p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 the first few epochs, the model rapidly adjus</a:t>
            </a:r>
            <a:r>
              <a:rPr lang="en-US" altLang="zh-CN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ts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weights based on training data. Initially the model’s predictions can be highly erratic as the weights are far from optimal.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97BDB3-7110-10C5-A61E-DCC8E19CED8F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Results: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run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ResNet-34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ResNet-50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of loss and loss&#10;&#10;Description automatically generated">
            <a:extLst>
              <a:ext uri="{FF2B5EF4-FFF2-40B4-BE49-F238E27FC236}">
                <a16:creationId xmlns:a16="http://schemas.microsoft.com/office/drawing/2014/main" id="{1C82F0D6-8A38-4F01-AF6B-4D996083C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96"/>
          <a:stretch/>
        </p:blipFill>
        <p:spPr>
          <a:xfrm>
            <a:off x="52208" y="1020796"/>
            <a:ext cx="5634746" cy="3767059"/>
          </a:xfrm>
          <a:prstGeom prst="rect">
            <a:avLst/>
          </a:prstGeom>
        </p:spPr>
      </p:pic>
      <p:pic>
        <p:nvPicPr>
          <p:cNvPr id="9" name="Picture 8" descr="A graph of loss and loss&#10;&#10;Description automatically generated">
            <a:extLst>
              <a:ext uri="{FF2B5EF4-FFF2-40B4-BE49-F238E27FC236}">
                <a16:creationId xmlns:a16="http://schemas.microsoft.com/office/drawing/2014/main" id="{07B700FF-7EFF-A210-E121-65BF0C7F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43"/>
          <a:stretch/>
        </p:blipFill>
        <p:spPr>
          <a:xfrm>
            <a:off x="6020509" y="1016710"/>
            <a:ext cx="5634746" cy="377114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006876-10E3-878D-2251-EF92C759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6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13E600-F411-DE99-3491-7B3338415478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Results: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cases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predictions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model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atellite view of earth&#10;&#10;Description automatically generated">
            <a:extLst>
              <a:ext uri="{FF2B5EF4-FFF2-40B4-BE49-F238E27FC236}">
                <a16:creationId xmlns:a16="http://schemas.microsoft.com/office/drawing/2014/main" id="{5F666F58-1132-C4F1-4CA0-C78FA12A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53" y="1333579"/>
            <a:ext cx="5485556" cy="3641672"/>
          </a:xfrm>
          <a:prstGeom prst="rect">
            <a:avLst/>
          </a:prstGeom>
        </p:spPr>
      </p:pic>
      <p:pic>
        <p:nvPicPr>
          <p:cNvPr id="12" name="Picture 11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87C71205-EF94-5F75-FEF2-259D65DD9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4" y="1333579"/>
            <a:ext cx="5485557" cy="3641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96E08F-C2CC-C510-A3D3-873C5B9B77C6}"/>
              </a:ext>
            </a:extLst>
          </p:cNvPr>
          <p:cNvSpPr txBox="1"/>
          <p:nvPr/>
        </p:nvSpPr>
        <p:spPr>
          <a:xfrm>
            <a:off x="595370" y="5380822"/>
            <a:ext cx="11001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Consistent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dataset: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masks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“Flower”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“Fish”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well.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However,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overlap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”Sugar”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“Gravel”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labels.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D0269-F426-DCA8-1FB3-C90F65873F95}"/>
              </a:ext>
            </a:extLst>
          </p:cNvPr>
          <p:cNvSpPr txBox="1"/>
          <p:nvPr/>
        </p:nvSpPr>
        <p:spPr>
          <a:xfrm>
            <a:off x="658676" y="4981282"/>
            <a:ext cx="622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dataset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db8c669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.jpg'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5604A-7AF0-1B28-AD23-C11507C4A903}"/>
              </a:ext>
            </a:extLst>
          </p:cNvPr>
          <p:cNvSpPr txBox="1"/>
          <p:nvPr/>
        </p:nvSpPr>
        <p:spPr>
          <a:xfrm>
            <a:off x="6370363" y="4981282"/>
            <a:ext cx="622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dataset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04326a2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.jpg'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1EF9792-C9CD-EAE1-37AC-31538B7D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63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E9CC43-E503-4682-CB37-8D2B52B2B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987868"/>
              </p:ext>
            </p:extLst>
          </p:nvPr>
        </p:nvGraphicFramePr>
        <p:xfrm>
          <a:off x="276225" y="1214440"/>
          <a:ext cx="7696200" cy="454342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63655">
                  <a:extLst>
                    <a:ext uri="{9D8B030D-6E8A-4147-A177-3AD203B41FA5}">
                      <a16:colId xmlns:a16="http://schemas.microsoft.com/office/drawing/2014/main" val="1722940098"/>
                    </a:ext>
                  </a:extLst>
                </a:gridCol>
                <a:gridCol w="1144332">
                  <a:extLst>
                    <a:ext uri="{9D8B030D-6E8A-4147-A177-3AD203B41FA5}">
                      <a16:colId xmlns:a16="http://schemas.microsoft.com/office/drawing/2014/main" val="1781433404"/>
                    </a:ext>
                  </a:extLst>
                </a:gridCol>
                <a:gridCol w="1553025">
                  <a:extLst>
                    <a:ext uri="{9D8B030D-6E8A-4147-A177-3AD203B41FA5}">
                      <a16:colId xmlns:a16="http://schemas.microsoft.com/office/drawing/2014/main" val="1253037984"/>
                    </a:ext>
                  </a:extLst>
                </a:gridCol>
                <a:gridCol w="1485709">
                  <a:extLst>
                    <a:ext uri="{9D8B030D-6E8A-4147-A177-3AD203B41FA5}">
                      <a16:colId xmlns:a16="http://schemas.microsoft.com/office/drawing/2014/main" val="4286903775"/>
                    </a:ext>
                  </a:extLst>
                </a:gridCol>
                <a:gridCol w="1349479">
                  <a:extLst>
                    <a:ext uri="{9D8B030D-6E8A-4147-A177-3AD203B41FA5}">
                      <a16:colId xmlns:a16="http://schemas.microsoft.com/office/drawing/2014/main" val="3765754548"/>
                    </a:ext>
                  </a:extLst>
                </a:gridCol>
              </a:tblGrid>
              <a:tr h="5928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Backbone Model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Train. DICE 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VAL. DICE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TRAIN. Loss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 dirty="0">
                          <a:effectLst/>
                        </a:rPr>
                        <a:t>VAL. LOSS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9812842"/>
                  </a:ext>
                </a:extLst>
              </a:tr>
              <a:tr h="76903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EfficientNetB0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(lr = 0.02)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0.523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0.492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0.789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0.896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3959920"/>
                  </a:ext>
                </a:extLst>
              </a:tr>
              <a:tr h="10456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EfficientNetB0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(lr = 0.002)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0.588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0.541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0.691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0.822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2938839"/>
                  </a:ext>
                </a:extLst>
              </a:tr>
              <a:tr h="10687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EfficientNetB0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(lr = 0.0002)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0.726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0.544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0.472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0.870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8518030"/>
                  </a:ext>
                </a:extLst>
              </a:tr>
              <a:tr h="5220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ResNet-34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0.652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0.5159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0.592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0.865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4682556"/>
                  </a:ext>
                </a:extLst>
              </a:tr>
              <a:tr h="5450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cap="all">
                          <a:effectLst/>
                        </a:rPr>
                        <a:t>ResNet-50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0.627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0.550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0.630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0.810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99962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273A709-FF60-5806-CCF3-97FE8D0294D9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Results: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Summary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all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runs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63978-3A66-04B9-E379-5E59A5C32EDD}"/>
              </a:ext>
            </a:extLst>
          </p:cNvPr>
          <p:cNvSpPr txBox="1"/>
          <p:nvPr/>
        </p:nvSpPr>
        <p:spPr>
          <a:xfrm>
            <a:off x="8216556" y="729566"/>
            <a:ext cx="39754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EfficientNet-B0 with a learning rate of 0.0002 achieved the highest training D</a:t>
            </a:r>
            <a:r>
              <a:rPr lang="en-US" altLang="zh-CN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ice</a:t>
            </a:r>
            <a:r>
              <a:rPr lang="zh-CN" alt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score of 0.726 and lowest training loss of 0.472</a:t>
            </a:r>
            <a:r>
              <a:rPr lang="en-US" altLang="zh-CN" sz="2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ResNet-50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achived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highest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validation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Dice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score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0.550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lowest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validation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loss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0.810.</a:t>
            </a:r>
          </a:p>
          <a:p>
            <a:endParaRPr lang="en-US" sz="24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All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models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seems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perform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much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better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training.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52430F-A98A-8D19-E575-400FE83E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5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AB8E-EE60-B9CD-BCB0-A949A8122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7" y="1351041"/>
            <a:ext cx="11687175" cy="5306934"/>
          </a:xfrm>
          <a:solidFill>
            <a:schemeClr val="bg1">
              <a:alpha val="84997"/>
            </a:schemeClr>
          </a:solidFill>
        </p:spPr>
        <p:txBody>
          <a:bodyPr/>
          <a:lstStyle/>
          <a:p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This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project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latin typeface=".SF NS"/>
              </a:rPr>
              <a:t>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xplored deep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CNN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 err="1">
                <a:solidFill>
                  <a:srgbClr val="0E0E0E"/>
                </a:solidFill>
                <a:effectLst/>
                <a:latin typeface=".SF NS"/>
              </a:rPr>
              <a:t>segementation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models (</a:t>
            </a:r>
            <a:r>
              <a:rPr lang="en-US" dirty="0" err="1">
                <a:solidFill>
                  <a:srgbClr val="0E0E0E"/>
                </a:solidFill>
                <a:effectLst/>
                <a:latin typeface=".SF NS"/>
              </a:rPr>
              <a:t>EfficientNet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US" dirty="0" err="1">
                <a:solidFill>
                  <a:srgbClr val="0E0E0E"/>
                </a:solidFill>
                <a:effectLst/>
                <a:latin typeface=".SF NS"/>
              </a:rPr>
              <a:t>ResNet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 for satellite image segmentation of cloud features.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Best Model: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EfficientNet-B0 with a learning rate of 0.0002 achieved the highest Dice score.</a:t>
            </a:r>
          </a:p>
          <a:p>
            <a:r>
              <a:rPr lang="en-US" dirty="0" err="1">
                <a:solidFill>
                  <a:srgbClr val="0E0E0E"/>
                </a:solidFill>
                <a:effectLst/>
                <a:latin typeface=".SF NS"/>
              </a:rPr>
              <a:t>ResNet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variations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also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showed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comparable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performance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Future Improvements: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Use a larger dataset to improve generalization and performance on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validation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and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altLang="zh-CN" dirty="0">
                <a:solidFill>
                  <a:srgbClr val="0E0E0E"/>
                </a:solidFill>
                <a:latin typeface=".SF NS"/>
              </a:rPr>
              <a:t>test</a:t>
            </a:r>
            <a:r>
              <a:rPr lang="zh-CN" altLang="en-US" dirty="0">
                <a:solidFill>
                  <a:srgbClr val="0E0E0E"/>
                </a:solidFill>
                <a:latin typeface=".SF NS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data.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Explore additional architectures (EfficientNetV2, </a:t>
            </a:r>
            <a:r>
              <a:rPr lang="en-US" altLang="zh-CN" dirty="0">
                <a:solidFill>
                  <a:srgbClr val="0E0E0E"/>
                </a:solidFill>
                <a:effectLst/>
                <a:latin typeface=".SF NS"/>
              </a:rPr>
              <a:t>other</a:t>
            </a:r>
            <a:r>
              <a:rPr lang="zh-CN" altLang="en-US" dirty="0">
                <a:solidFill>
                  <a:srgbClr val="0E0E0E"/>
                </a:solidFill>
                <a:effectLst/>
                <a:latin typeface=".SF NS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hybrid models) for better feature extraction and accuracy.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CB7554-055A-7ED3-A43D-D7ABD98FD856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Conclusions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6B7A9-F11D-0411-0BAF-7B0FC116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8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AC7EBBB2-B5DD-7F72-B8E7-84BA6AA09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</a:blip>
          <a:srcRect t="5684" b="56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FE0F5C-D363-C29F-8945-AC189288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62" y="366315"/>
            <a:ext cx="3857490" cy="1325563"/>
          </a:xfrm>
          <a:solidFill>
            <a:schemeClr val="bg1">
              <a:alpha val="65258"/>
            </a:schemeClr>
          </a:solidFill>
        </p:spPr>
        <p:txBody>
          <a:bodyPr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you!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4818EC-EE4C-143A-E2C6-92B9EE082CE6}"/>
              </a:ext>
            </a:extLst>
          </p:cNvPr>
          <p:cNvSpPr txBox="1">
            <a:spLocks/>
          </p:cNvSpPr>
          <p:nvPr/>
        </p:nvSpPr>
        <p:spPr>
          <a:xfrm>
            <a:off x="723900" y="2178843"/>
            <a:ext cx="10744200" cy="4542632"/>
          </a:xfrm>
          <a:prstGeom prst="rect">
            <a:avLst/>
          </a:prstGeom>
          <a:solidFill>
            <a:schemeClr val="bg1">
              <a:alpha val="65258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7345" marR="0" indent="-347345" algn="just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Ahmed, T., Hossain, N., </a:t>
            </a:r>
            <a:r>
              <a:rPr lang="en-US" sz="18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Sabab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., N., 2021, “Classification and Understanding of Cloud Structures via Satellite Images with </a:t>
            </a:r>
            <a:r>
              <a:rPr lang="en-US" sz="18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EfficientUNet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.” SN Computer Science, vol. 3, no. 1, 12 Dec. 2021, 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3"/>
              </a:rPr>
              <a:t>https://doi.org/10.1007/s42979-021-00981-2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347345" indent="-347345" algn="just"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Iakubovskii</a:t>
            </a:r>
            <a:r>
              <a:rPr lang="en-US" sz="1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, P. (2019). Segmentation Models. GitHub repository. Retrieved from https://</a:t>
            </a:r>
            <a:r>
              <a:rPr lang="en-US" sz="1800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github.com</a:t>
            </a:r>
            <a:r>
              <a:rPr lang="en-US" sz="1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qubvel</a:t>
            </a:r>
            <a:r>
              <a:rPr lang="en-US" sz="1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/</a:t>
            </a:r>
            <a:r>
              <a:rPr lang="en-US" sz="1800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segmentation_models</a:t>
            </a:r>
            <a:r>
              <a:rPr lang="en-US" sz="1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​</a:t>
            </a:r>
          </a:p>
          <a:p>
            <a:pPr>
              <a:spcAft>
                <a:spcPts val="1200"/>
              </a:spcAft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NASA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worldview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web-interface.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https://worldview.earthdata.nasa.gov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7345" marR="0" indent="-347345" algn="just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Rasp,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S.,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Schulz,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H.,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Reade,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W.,</a:t>
            </a:r>
            <a:r>
              <a:rPr lang="zh-CN" alt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Demkin</a:t>
            </a:r>
            <a:r>
              <a:rPr lang="en-US" altLang="zh-CN" sz="1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1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M.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2019</a:t>
            </a:r>
            <a:r>
              <a:rPr lang="en-US" altLang="zh-CN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Understanding Clouds from Satellite Images. Kaggle. 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5"/>
              </a:rPr>
              <a:t>https://kaggle.com/competitions/understanding_cloud_organization</a:t>
            </a:r>
            <a:endParaRPr lang="en-US" sz="18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7345" marR="0" indent="-347345" algn="just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Rasp, S., H. Schulz, S. Bony, and B. Stevens, 2020: Combining Crowdsourcing and Deep Learning to Explore the Mesoscale Organization of Shallow Convection. Bull. Amer. Meteor. Soc.,  101, E1980–E1995, </a:t>
            </a:r>
            <a:r>
              <a:rPr lang="en-US" sz="1800" u="none" strike="noStrik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hlinkClick r:id="rId6"/>
              </a:rPr>
              <a:t>https://doi.org/10.1175/BAMS-D-19-0324.1</a:t>
            </a:r>
            <a:r>
              <a:rPr lang="en-US" sz="18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</a:t>
            </a:r>
          </a:p>
          <a:p>
            <a:pPr marL="347345" marR="0" indent="-347345" algn="just"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0" marR="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indent="-342900" algn="just">
              <a:spcBef>
                <a:spcPts val="0"/>
              </a:spcBef>
              <a:spcAft>
                <a:spcPts val="6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74B0-55F6-281F-C36F-705AA55C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9C1B4-67EC-3D33-074C-6CFF49BA5B78}"/>
              </a:ext>
            </a:extLst>
          </p:cNvPr>
          <p:cNvSpPr txBox="1"/>
          <p:nvPr/>
        </p:nvSpPr>
        <p:spPr>
          <a:xfrm>
            <a:off x="4385362" y="1322546"/>
            <a:ext cx="395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/dfu2020/DTSA-5506</a:t>
            </a:r>
          </a:p>
        </p:txBody>
      </p:sp>
    </p:spTree>
    <p:extLst>
      <p:ext uri="{BB962C8B-B14F-4D97-AF65-F5344CB8AC3E}">
        <p14:creationId xmlns:p14="http://schemas.microsoft.com/office/powerpoint/2010/main" val="216492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D955EB42-6F87-AB92-A066-0F639F21A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</a:blip>
          <a:srcRect t="5684" b="56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EE324-21AC-789A-BED6-5A51EC32E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9" y="535487"/>
            <a:ext cx="3520440" cy="5787025"/>
          </a:xfrm>
          <a:solidFill>
            <a:schemeClr val="bg1">
              <a:alpha val="70727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b="1" dirty="0"/>
              <a:t>Outline</a:t>
            </a:r>
          </a:p>
          <a:p>
            <a:pPr marL="0" indent="0">
              <a:buNone/>
            </a:pPr>
            <a:endParaRPr lang="en-US" altLang="zh-CN" sz="1800" b="1" dirty="0"/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6" name="Content Placeholder 4" descr="A satellite flying over the earth&#10;&#10;Description automatically generated">
            <a:extLst>
              <a:ext uri="{FF2B5EF4-FFF2-40B4-BE49-F238E27FC236}">
                <a16:creationId xmlns:a16="http://schemas.microsoft.com/office/drawing/2014/main" id="{52C594CE-F66E-C315-F8B7-9670819A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9" y="1006975"/>
            <a:ext cx="8448934" cy="4565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C4868C-3E0A-993B-D6D9-CA25C705183E}"/>
              </a:ext>
            </a:extLst>
          </p:cNvPr>
          <p:cNvSpPr txBox="1"/>
          <p:nvPr/>
        </p:nvSpPr>
        <p:spPr>
          <a:xfrm>
            <a:off x="8577263" y="5572126"/>
            <a:ext cx="300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NCSA,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Illinois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58E9E1-DB94-D668-3A9B-C21108A9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B18A-913D-CDA5-2CDE-896B61F5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801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2F4D2-6860-0EA4-B0CB-3EDDB790A435}"/>
              </a:ext>
            </a:extLst>
          </p:cNvPr>
          <p:cNvSpPr txBox="1"/>
          <p:nvPr/>
        </p:nvSpPr>
        <p:spPr>
          <a:xfrm>
            <a:off x="257176" y="1056918"/>
            <a:ext cx="62007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Clouds 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 a critical role in regulating</a:t>
            </a:r>
            <a:r>
              <a:rPr lang="en-US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Earth’s climate 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reflecting sunlight and trapping heat.</a:t>
            </a:r>
          </a:p>
          <a:p>
            <a:endParaRPr lang="en-US" b="1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 changes in </a:t>
            </a:r>
            <a:r>
              <a:rPr lang="en-US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shallow clouds</a:t>
            </a:r>
            <a:r>
              <a:rPr lang="zh-CN" alt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(thickness, coverage) significantly </a:t>
            </a:r>
            <a:r>
              <a:rPr lang="en-US" altLang="zh-CN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zh-CN" alt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Earth’s</a:t>
            </a:r>
            <a:r>
              <a:rPr lang="zh-CN" altLang="en-US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climate.</a:t>
            </a:r>
            <a:endParaRPr lang="en-US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Understanding shallow clouds is essential 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b="1" dirty="0">
                <a:solidFill>
                  <a:srgbClr val="0014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improving climate </a:t>
            </a:r>
            <a:r>
              <a:rPr lang="en-US" altLang="zh-CN" b="1" dirty="0">
                <a:solidFill>
                  <a:srgbClr val="0014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b="1" dirty="0">
                <a:solidFill>
                  <a:srgbClr val="0014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14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r>
              <a:rPr lang="zh-CN" altLang="en-US" b="1" dirty="0">
                <a:solidFill>
                  <a:srgbClr val="0014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climate</a:t>
            </a:r>
            <a:r>
              <a:rPr lang="en-US" altLang="zh-CN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0E0E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Satellite Imagery</a:t>
            </a:r>
            <a:r>
              <a:rPr lang="zh-CN" altLang="en-US" b="1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rovides </a:t>
            </a:r>
            <a:r>
              <a:rPr lang="en-US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extensive spatial </a:t>
            </a:r>
            <a:r>
              <a:rPr lang="en-US" altLang="zh-CN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</a:t>
            </a:r>
            <a:r>
              <a:rPr lang="zh-CN" altLang="en-US" b="1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coverage </a:t>
            </a:r>
            <a:r>
              <a:rPr lang="en-US" altLang="zh-CN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14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clouds</a:t>
            </a:r>
            <a:r>
              <a:rPr lang="en-US" b="1" dirty="0">
                <a:solidFill>
                  <a:srgbClr val="0014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especially in remote regions.</a:t>
            </a:r>
          </a:p>
          <a:p>
            <a:endParaRPr lang="en-US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Manual analysis of </a:t>
            </a:r>
            <a:r>
              <a:rPr lang="en-US" altLang="zh-CN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satellite</a:t>
            </a:r>
            <a:r>
              <a:rPr lang="zh-CN" alt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time-consuming; </a:t>
            </a:r>
            <a:r>
              <a:rPr lang="en-US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automate cloud classification.</a:t>
            </a:r>
          </a:p>
          <a:p>
            <a:endParaRPr lang="en-US" dirty="0">
              <a:solidFill>
                <a:srgbClr val="0E0E0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zh-CN" altLang="en-US" b="1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 a Convolutional Neural Network (CNN) to </a:t>
            </a:r>
            <a:r>
              <a:rPr lang="en-US" altLang="zh-CN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zh-CN" alt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zh-CN" alt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satellite cloud structures</a:t>
            </a:r>
            <a:r>
              <a:rPr lang="en-US" altLang="zh-CN" dirty="0">
                <a:solidFill>
                  <a:srgbClr val="0E0E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louds and clouds in the sky&#10;&#10;Description automatically generated">
            <a:extLst>
              <a:ext uri="{FF2B5EF4-FFF2-40B4-BE49-F238E27FC236}">
                <a16:creationId xmlns:a16="http://schemas.microsoft.com/office/drawing/2014/main" id="{A3422EAD-75EC-C46F-3C85-4B710D01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8" y="1528762"/>
            <a:ext cx="5704044" cy="3786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2EF8D3-6A35-6AA7-C790-B5AFFFB83E79}"/>
              </a:ext>
            </a:extLst>
          </p:cNvPr>
          <p:cNvSpPr txBox="1"/>
          <p:nvPr/>
        </p:nvSpPr>
        <p:spPr>
          <a:xfrm>
            <a:off x="6229560" y="5329238"/>
            <a:ext cx="596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NASA</a:t>
            </a:r>
            <a:r>
              <a:rPr lang="zh-CN" altLang="en-US" b="1" dirty="0"/>
              <a:t> </a:t>
            </a:r>
            <a:r>
              <a:rPr lang="en-US" altLang="zh-CN" b="1" dirty="0"/>
              <a:t>Aqua</a:t>
            </a:r>
            <a:r>
              <a:rPr lang="zh-CN" altLang="en-US" b="1" dirty="0"/>
              <a:t> </a:t>
            </a:r>
            <a:r>
              <a:rPr lang="en-US" altLang="zh-CN" b="1" dirty="0"/>
              <a:t>MODIS</a:t>
            </a:r>
            <a:r>
              <a:rPr lang="zh-CN" altLang="en-US" b="1" dirty="0"/>
              <a:t> </a:t>
            </a:r>
            <a:r>
              <a:rPr lang="en-US" altLang="zh-CN" b="1" dirty="0"/>
              <a:t>250m</a:t>
            </a:r>
            <a:r>
              <a:rPr lang="zh-CN" altLang="en-US" b="1" dirty="0"/>
              <a:t> </a:t>
            </a:r>
            <a:r>
              <a:rPr lang="en-US" altLang="zh-CN" b="1" dirty="0"/>
              <a:t>RGB</a:t>
            </a:r>
            <a:r>
              <a:rPr lang="zh-CN" altLang="en-US" b="1" dirty="0"/>
              <a:t> </a:t>
            </a:r>
            <a:r>
              <a:rPr lang="en-US" altLang="zh-CN" b="1" dirty="0"/>
              <a:t>image,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NASA</a:t>
            </a:r>
            <a:r>
              <a:rPr lang="zh-CN" altLang="en-US" b="1" dirty="0"/>
              <a:t> </a:t>
            </a:r>
            <a:r>
              <a:rPr lang="en-US" altLang="zh-CN" b="1" dirty="0" err="1"/>
              <a:t>WorldView</a:t>
            </a:r>
            <a:r>
              <a:rPr lang="en-US" altLang="zh-CN" b="1" dirty="0"/>
              <a:t>.</a:t>
            </a:r>
            <a:endParaRPr lang="en-US" b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A53DCEA-A3D0-38C0-C7F7-6C2C96BBF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2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uds and clouds in the sky&#10;&#10;Description automatically generated">
            <a:extLst>
              <a:ext uri="{FF2B5EF4-FFF2-40B4-BE49-F238E27FC236}">
                <a16:creationId xmlns:a16="http://schemas.microsoft.com/office/drawing/2014/main" id="{B74710F7-2920-6005-5CE7-5D0E58B33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179225"/>
            <a:ext cx="7215187" cy="4789243"/>
          </a:xfrm>
          <a:prstGeom prst="rect">
            <a:avLst/>
          </a:prstGeom>
        </p:spPr>
      </p:pic>
      <p:pic>
        <p:nvPicPr>
          <p:cNvPr id="11" name="Picture 10" descr="Clouds and clouds in the sky&#10;&#10;Description automatically generated">
            <a:extLst>
              <a:ext uri="{FF2B5EF4-FFF2-40B4-BE49-F238E27FC236}">
                <a16:creationId xmlns:a16="http://schemas.microsoft.com/office/drawing/2014/main" id="{9A102095-8535-A952-DC88-1F3681B4A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1178551"/>
            <a:ext cx="7215187" cy="47899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8739744-DE7E-44E8-323A-B9248B2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801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Related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Work: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Satellite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dataset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DA7ACB-B515-B5A8-26EF-530D658821DF}"/>
              </a:ext>
            </a:extLst>
          </p:cNvPr>
          <p:cNvSpPr txBox="1"/>
          <p:nvPr/>
        </p:nvSpPr>
        <p:spPr>
          <a:xfrm>
            <a:off x="7415212" y="1179225"/>
            <a:ext cx="47767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(Rasp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2019)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labeled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MODIS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NASA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worldview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web-interface.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https://worldview.earthdata.nasa.gov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Consists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classes:</a:t>
            </a:r>
          </a:p>
          <a:p>
            <a:pPr>
              <a:spcAft>
                <a:spcPts val="1200"/>
              </a:spcAft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Sugar: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dusting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clouds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little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self-organization</a:t>
            </a:r>
          </a:p>
          <a:p>
            <a:pPr>
              <a:spcAft>
                <a:spcPts val="1200"/>
              </a:spcAft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large-scale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stratiform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clouds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bouquets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separations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other.</a:t>
            </a:r>
          </a:p>
          <a:p>
            <a:pPr>
              <a:spcAft>
                <a:spcPts val="1200"/>
              </a:spcAft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Fish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large-scale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skeletal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formations.</a:t>
            </a:r>
          </a:p>
          <a:p>
            <a:pPr>
              <a:spcAft>
                <a:spcPts val="1200"/>
              </a:spcAft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Gravel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interacting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granularity.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(Rasp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01FEF-766C-C9D2-135D-D3F8FAF08DB7}"/>
              </a:ext>
            </a:extLst>
          </p:cNvPr>
          <p:cNvSpPr txBox="1"/>
          <p:nvPr/>
        </p:nvSpPr>
        <p:spPr>
          <a:xfrm>
            <a:off x="1665841" y="5980539"/>
            <a:ext cx="622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Training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dataset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'015aa06.jpg'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E5E9886-6A37-0478-4929-71299EC7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7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A5DB44F-B11C-E37F-9670-6D3797061DEB}"/>
              </a:ext>
            </a:extLst>
          </p:cNvPr>
          <p:cNvGrpSpPr>
            <a:grpSpLocks noChangeAspect="1"/>
          </p:cNvGrpSpPr>
          <p:nvPr/>
        </p:nvGrpSpPr>
        <p:grpSpPr>
          <a:xfrm>
            <a:off x="3381125" y="1214437"/>
            <a:ext cx="5576329" cy="5526640"/>
            <a:chOff x="-52378" y="28408"/>
            <a:chExt cx="2926980" cy="2900832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D43CA176-E538-A7AF-8C7A-CE484F60FC5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24169645"/>
                </p:ext>
              </p:extLst>
            </p:nvPr>
          </p:nvGraphicFramePr>
          <p:xfrm>
            <a:off x="0" y="28408"/>
            <a:ext cx="2651672" cy="14044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36">
              <a:extLst>
                <a:ext uri="{FF2B5EF4-FFF2-40B4-BE49-F238E27FC236}">
                  <a16:creationId xmlns:a16="http://schemas.microsoft.com/office/drawing/2014/main" id="{8D82F7BC-2790-6745-BC8B-514BA490C2F8}"/>
                </a:ext>
              </a:extLst>
            </p:cNvPr>
            <p:cNvSpPr txBox="1"/>
            <p:nvPr/>
          </p:nvSpPr>
          <p:spPr>
            <a:xfrm>
              <a:off x="223573" y="39014"/>
              <a:ext cx="2651029" cy="273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20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Training label relative frequency</a:t>
              </a:r>
              <a:endPara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5E813CAC-9658-AC30-7052-C36EFE1C9B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76790789"/>
                </p:ext>
              </p:extLst>
            </p:nvPr>
          </p:nvGraphicFramePr>
          <p:xfrm>
            <a:off x="-52378" y="1432834"/>
            <a:ext cx="2651672" cy="14964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TextBox 45">
              <a:extLst>
                <a:ext uri="{FF2B5EF4-FFF2-40B4-BE49-F238E27FC236}">
                  <a16:creationId xmlns:a16="http://schemas.microsoft.com/office/drawing/2014/main" id="{D2AD49A3-9DA8-5B18-277D-B749C3316561}"/>
                </a:ext>
              </a:extLst>
            </p:cNvPr>
            <p:cNvSpPr txBox="1"/>
            <p:nvPr/>
          </p:nvSpPr>
          <p:spPr>
            <a:xfrm>
              <a:off x="223573" y="1525437"/>
              <a:ext cx="2566290" cy="3116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2000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</a:rPr>
                <a:t>Training label valid mask frequency </a:t>
              </a:r>
              <a:endPara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pic>
        <p:nvPicPr>
          <p:cNvPr id="11" name="Picture 10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1B54056-2119-1894-D7EC-AA190DD91C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50" y="2009142"/>
            <a:ext cx="3777683" cy="34344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4CBC8AF-1CCC-A158-4F17-E52C06839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801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Related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Work: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Exploratory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Analysis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6D8DE6-17A6-1A15-5285-9ADEF0505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10" y="2967863"/>
            <a:ext cx="2986853" cy="2603028"/>
          </a:xfrm>
          <a:prstGeom prst="rect">
            <a:avLst/>
          </a:prstGeom>
        </p:spPr>
      </p:pic>
      <p:pic>
        <p:nvPicPr>
          <p:cNvPr id="22" name="Picture 2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63F68-E44E-528D-F72E-62C1C81FA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93" y="4946670"/>
            <a:ext cx="3028744" cy="19215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03E435-D75F-9479-6F89-A34975D0AAB8}"/>
              </a:ext>
            </a:extLst>
          </p:cNvPr>
          <p:cNvSpPr txBox="1"/>
          <p:nvPr/>
        </p:nvSpPr>
        <p:spPr>
          <a:xfrm>
            <a:off x="324165" y="1288019"/>
            <a:ext cx="3532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5546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dataset: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3698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images.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classes: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Sugar,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Flower,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Fish,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Gravel.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95C1A8C-6049-1751-5F8F-453F97C7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8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5E96-A391-D66D-BBBB-B78F78005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3" y="1068387"/>
            <a:ext cx="11420474" cy="5375276"/>
          </a:xfrm>
        </p:spPr>
        <p:txBody>
          <a:bodyPr>
            <a:normAutofit/>
          </a:bodyPr>
          <a:lstStyle/>
          <a:p>
            <a:endParaRPr lang="en-US" altLang="zh-CN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zh-CN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202122"/>
                </a:solidFill>
                <a:latin typeface="Arial" panose="020B0604020202020204" pitchFamily="34" charset="0"/>
              </a:rPr>
              <a:t>augmentation:</a:t>
            </a:r>
            <a:r>
              <a:rPr lang="zh-CN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Images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at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1400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x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2100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pixels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resolution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can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be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computational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for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heavy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model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training.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improve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training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efficiency,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augmentation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from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202122"/>
                </a:solidFill>
                <a:latin typeface="Arial" panose="020B0604020202020204" pitchFamily="34" charset="0"/>
              </a:rPr>
              <a:t>Albumentation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was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used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split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data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into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batches,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perform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image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resizing,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horizontal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vertical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flips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random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rotation.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en-US" altLang="zh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Run-length encoding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RLE</a:t>
            </a:r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altLang="zh-C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CN" alt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reduce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submission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file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sizes,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pixel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run-length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encoding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was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implemented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record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start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position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run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length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of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the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masked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image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pixels.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A5EB3C-F628-0678-F702-6A5117BD4C0B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Related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Work: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preprocessing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8F592-287D-E8CF-F2DA-809A3160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8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E7C2F-F373-C927-1192-6DC022185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219" y="1547811"/>
                <a:ext cx="10977562" cy="43815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3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Dice</a:t>
                </a:r>
                <a:r>
                  <a:rPr lang="zh-CN" altLang="en-US" sz="3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Coefficient</a:t>
                </a:r>
                <a:r>
                  <a:rPr lang="en-US" altLang="zh-CN" sz="3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32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2 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mbria Math" panose="02040503050406030204" pitchFamily="18" charset="0"/>
                          </a:rPr>
                          <m:t>∗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|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∩ 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|+|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sz="3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Dice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coefficient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used to compare the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pixel-wise agreement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a </a:t>
                </a:r>
                <a:r>
                  <a:rPr lang="en-U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predicted segmentation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its </a:t>
                </a:r>
                <a:r>
                  <a:rPr lang="en-US" sz="2400" dirty="0">
                    <a:solidFill>
                      <a:srgbClr val="0014F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corresponding ground truth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n-US" sz="24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Loss</a:t>
                </a:r>
                <a:r>
                  <a:rPr lang="en-US" altLang="zh-CN" sz="2000" dirty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 </a:t>
                </a:r>
                <a:r>
                  <a:rPr lang="en-US" i="1" dirty="0">
                    <a:effectLst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L</a:t>
                </a:r>
                <a:r>
                  <a:rPr lang="en-US" altLang="zh-CN" i="1" dirty="0">
                    <a:effectLst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oss</a:t>
                </a:r>
                <a:r>
                  <a:rPr lang="en-US" dirty="0">
                    <a:effectLst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 = -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𝐵𝐶𝐸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𝑦𝑡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𝑦𝑝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)+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𝑑𝑖𝑐𝑒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𝑦𝑡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𝑦𝑝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)</a:t>
                </a:r>
                <a:r>
                  <a:rPr lang="en-US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Loss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defined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combination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binary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cross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entropy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loss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dice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coefficient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loss.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9E7C2F-F373-C927-1192-6DC022185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219" y="1547811"/>
                <a:ext cx="10977562" cy="4381501"/>
              </a:xfrm>
              <a:blipFill>
                <a:blip r:embed="rId2"/>
                <a:stretch>
                  <a:fillRect l="-1387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7CEF125-9877-9002-346B-C8D7A528BE8B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Related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Work: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Evaluation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Metrics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96513-2136-928F-9948-4F4D7B31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6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AB81491-6DF3-F495-A6D1-98B1D52E9F48}"/>
              </a:ext>
            </a:extLst>
          </p:cNvPr>
          <p:cNvGrpSpPr>
            <a:grpSpLocks noChangeAspect="1"/>
          </p:cNvGrpSpPr>
          <p:nvPr/>
        </p:nvGrpSpPr>
        <p:grpSpPr>
          <a:xfrm>
            <a:off x="938170" y="2357437"/>
            <a:ext cx="10803568" cy="4831807"/>
            <a:chOff x="189688" y="0"/>
            <a:chExt cx="6182658" cy="24173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AC3953B-5C97-C081-55A0-DA47E69A79DA}"/>
                </a:ext>
              </a:extLst>
            </p:cNvPr>
            <p:cNvSpPr/>
            <p:nvPr/>
          </p:nvSpPr>
          <p:spPr>
            <a:xfrm>
              <a:off x="2847783" y="26360"/>
              <a:ext cx="3339144" cy="2191731"/>
            </a:xfrm>
            <a:prstGeom prst="roundRect">
              <a:avLst>
                <a:gd name="adj" fmla="val 23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 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A47151A-B7EC-D50D-C68D-2AE54439B1AD}"/>
                </a:ext>
              </a:extLst>
            </p:cNvPr>
            <p:cNvSpPr/>
            <p:nvPr/>
          </p:nvSpPr>
          <p:spPr>
            <a:xfrm>
              <a:off x="189688" y="30769"/>
              <a:ext cx="2435464" cy="2191731"/>
            </a:xfrm>
            <a:prstGeom prst="roundRect">
              <a:avLst>
                <a:gd name="adj" fmla="val 6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 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5B18837-1BAF-7EDB-5A21-3215EAEE7D09}"/>
                </a:ext>
              </a:extLst>
            </p:cNvPr>
            <p:cNvSpPr/>
            <p:nvPr/>
          </p:nvSpPr>
          <p:spPr>
            <a:xfrm>
              <a:off x="231135" y="101784"/>
              <a:ext cx="447059" cy="252634"/>
            </a:xfrm>
            <a:prstGeom prst="roundRect">
              <a:avLst/>
            </a:prstGeom>
            <a:solidFill>
              <a:srgbClr val="8193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Input Image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E4E9059-4C94-1626-3947-FC0003B3DAD8}"/>
                </a:ext>
              </a:extLst>
            </p:cNvPr>
            <p:cNvSpPr/>
            <p:nvPr/>
          </p:nvSpPr>
          <p:spPr>
            <a:xfrm>
              <a:off x="231135" y="470782"/>
              <a:ext cx="447059" cy="23784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Conv2D 3x3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C76E44A-9F62-61E8-8FEB-93B0C6377CC2}"/>
                </a:ext>
              </a:extLst>
            </p:cNvPr>
            <p:cNvSpPr/>
            <p:nvPr/>
          </p:nvSpPr>
          <p:spPr>
            <a:xfrm>
              <a:off x="221136" y="814278"/>
              <a:ext cx="460002" cy="2378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Block 1</a:t>
              </a:r>
            </a:p>
            <a:p>
              <a:pPr marL="0" marR="0" algn="ctr">
                <a:spcBef>
                  <a:spcPts val="0"/>
                </a:spcBef>
              </a:pPr>
              <a:r>
                <a:rPr lang="en-US" altLang="zh-CN" sz="1200" kern="1200" dirty="0" err="1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MBConv</a:t>
              </a:r>
              <a:r>
                <a:rPr lang="zh-CN" altLang="en-US" sz="1200" kern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A909561-43EA-FF64-E00A-9AB5152D296F}"/>
                </a:ext>
              </a:extLst>
            </p:cNvPr>
            <p:cNvSpPr/>
            <p:nvPr/>
          </p:nvSpPr>
          <p:spPr>
            <a:xfrm>
              <a:off x="790186" y="815775"/>
              <a:ext cx="460002" cy="237841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Block 2</a:t>
              </a:r>
            </a:p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altLang="zh-CN" sz="12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MBConv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0323B4-0486-53B8-E041-A6018B857F70}"/>
                </a:ext>
              </a:extLst>
            </p:cNvPr>
            <p:cNvSpPr/>
            <p:nvPr/>
          </p:nvSpPr>
          <p:spPr>
            <a:xfrm>
              <a:off x="1350759" y="817607"/>
              <a:ext cx="460002" cy="23784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Block 3</a:t>
              </a:r>
            </a:p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altLang="zh-CN" sz="12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MBConv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DAB2320-501D-8890-76DA-9DF7EC9E87E8}"/>
                </a:ext>
              </a:extLst>
            </p:cNvPr>
            <p:cNvSpPr/>
            <p:nvPr/>
          </p:nvSpPr>
          <p:spPr>
            <a:xfrm>
              <a:off x="1915046" y="815774"/>
              <a:ext cx="460002" cy="23784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Block 4</a:t>
              </a:r>
            </a:p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altLang="zh-CN" sz="12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MBConv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08A13C-2444-5678-6F4B-D03A5BA852B6}"/>
                </a:ext>
              </a:extLst>
            </p:cNvPr>
            <p:cNvSpPr/>
            <p:nvPr/>
          </p:nvSpPr>
          <p:spPr>
            <a:xfrm>
              <a:off x="1915045" y="1182401"/>
              <a:ext cx="460002" cy="237841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Block 5</a:t>
              </a:r>
            </a:p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altLang="zh-CN" sz="12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MBConv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93BCFE1-E347-DAA5-5B4F-5A145738B705}"/>
                </a:ext>
              </a:extLst>
            </p:cNvPr>
            <p:cNvSpPr/>
            <p:nvPr/>
          </p:nvSpPr>
          <p:spPr>
            <a:xfrm>
              <a:off x="1915045" y="1554547"/>
              <a:ext cx="460001" cy="23784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Block 6</a:t>
              </a:r>
            </a:p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altLang="zh-CN" sz="12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MBConv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C6C1B4F-63FC-EF5B-9294-7B36ACC7DA5A}"/>
                </a:ext>
              </a:extLst>
            </p:cNvPr>
            <p:cNvSpPr/>
            <p:nvPr/>
          </p:nvSpPr>
          <p:spPr>
            <a:xfrm>
              <a:off x="1906875" y="1926237"/>
              <a:ext cx="468170" cy="23784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Block 7</a:t>
              </a:r>
            </a:p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altLang="zh-CN" sz="12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MBConv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24A5DB4-BBD5-5E2B-BD54-B213C9F25A2B}"/>
                </a:ext>
              </a:extLst>
            </p:cNvPr>
            <p:cNvSpPr/>
            <p:nvPr/>
          </p:nvSpPr>
          <p:spPr>
            <a:xfrm>
              <a:off x="2973277" y="1571336"/>
              <a:ext cx="421835" cy="207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Concat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FDEAEAB-9E28-CB9E-756E-216D25423F15}"/>
                </a:ext>
              </a:extLst>
            </p:cNvPr>
            <p:cNvSpPr/>
            <p:nvPr/>
          </p:nvSpPr>
          <p:spPr>
            <a:xfrm>
              <a:off x="5629340" y="59044"/>
              <a:ext cx="499468" cy="295374"/>
            </a:xfrm>
            <a:prstGeom prst="roundRect">
              <a:avLst/>
            </a:prstGeom>
            <a:solidFill>
              <a:srgbClr val="8193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Output Image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32FFF18-7DDA-A439-C440-B38BBE25307F}"/>
                </a:ext>
              </a:extLst>
            </p:cNvPr>
            <p:cNvSpPr/>
            <p:nvPr/>
          </p:nvSpPr>
          <p:spPr>
            <a:xfrm>
              <a:off x="5651810" y="452577"/>
              <a:ext cx="454529" cy="2378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Conv2D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9E82226F-3658-C0D1-9C69-0EFA806DBCA9}"/>
                </a:ext>
              </a:extLst>
            </p:cNvPr>
            <p:cNvSpPr txBox="1"/>
            <p:nvPr/>
          </p:nvSpPr>
          <p:spPr>
            <a:xfrm>
              <a:off x="486161" y="0"/>
              <a:ext cx="995085" cy="354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320 x 480 x 3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0" name="TextBox 30">
              <a:extLst>
                <a:ext uri="{FF2B5EF4-FFF2-40B4-BE49-F238E27FC236}">
                  <a16:creationId xmlns:a16="http://schemas.microsoft.com/office/drawing/2014/main" id="{F32868CC-9601-EDF3-0A39-EEA5970B0EBC}"/>
                </a:ext>
              </a:extLst>
            </p:cNvPr>
            <p:cNvSpPr txBox="1"/>
            <p:nvPr/>
          </p:nvSpPr>
          <p:spPr>
            <a:xfrm>
              <a:off x="484181" y="688624"/>
              <a:ext cx="907937" cy="1790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160 x 240 x 32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1" name="TextBox 31">
              <a:extLst>
                <a:ext uri="{FF2B5EF4-FFF2-40B4-BE49-F238E27FC236}">
                  <a16:creationId xmlns:a16="http://schemas.microsoft.com/office/drawing/2014/main" id="{5E584479-E00B-6E73-6055-C8B630FF0B6A}"/>
                </a:ext>
              </a:extLst>
            </p:cNvPr>
            <p:cNvSpPr txBox="1"/>
            <p:nvPr/>
          </p:nvSpPr>
          <p:spPr>
            <a:xfrm>
              <a:off x="306974" y="1039741"/>
              <a:ext cx="1039319" cy="17939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160 x 240 x 16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2" name="TextBox 32">
              <a:extLst>
                <a:ext uri="{FF2B5EF4-FFF2-40B4-BE49-F238E27FC236}">
                  <a16:creationId xmlns:a16="http://schemas.microsoft.com/office/drawing/2014/main" id="{D3C4C55B-E7E8-53FD-F84B-DE424E79854E}"/>
                </a:ext>
              </a:extLst>
            </p:cNvPr>
            <p:cNvSpPr txBox="1"/>
            <p:nvPr/>
          </p:nvSpPr>
          <p:spPr>
            <a:xfrm>
              <a:off x="1041521" y="1025079"/>
              <a:ext cx="840784" cy="22296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80 x 120 x 24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3" name="TextBox 33">
              <a:extLst>
                <a:ext uri="{FF2B5EF4-FFF2-40B4-BE49-F238E27FC236}">
                  <a16:creationId xmlns:a16="http://schemas.microsoft.com/office/drawing/2014/main" id="{28FCA5F6-68A3-D178-23F2-64AA2EFD85FE}"/>
                </a:ext>
              </a:extLst>
            </p:cNvPr>
            <p:cNvSpPr txBox="1"/>
            <p:nvPr/>
          </p:nvSpPr>
          <p:spPr>
            <a:xfrm>
              <a:off x="1686595" y="683546"/>
              <a:ext cx="757591" cy="1726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40 x 60 x 40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4" name="TextBox 34">
              <a:extLst>
                <a:ext uri="{FF2B5EF4-FFF2-40B4-BE49-F238E27FC236}">
                  <a16:creationId xmlns:a16="http://schemas.microsoft.com/office/drawing/2014/main" id="{3B7D8956-617C-BE3B-C7AE-5C26072D553D}"/>
                </a:ext>
              </a:extLst>
            </p:cNvPr>
            <p:cNvSpPr txBox="1"/>
            <p:nvPr/>
          </p:nvSpPr>
          <p:spPr>
            <a:xfrm>
              <a:off x="2091342" y="1026240"/>
              <a:ext cx="798786" cy="221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20 x 30 x 80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42C47E0D-209D-973C-C61A-0FF8257F4F86}"/>
                </a:ext>
              </a:extLst>
            </p:cNvPr>
            <p:cNvSpPr txBox="1"/>
            <p:nvPr/>
          </p:nvSpPr>
          <p:spPr>
            <a:xfrm>
              <a:off x="2109708" y="1399203"/>
              <a:ext cx="900876" cy="240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20 x 30 x 112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A698E258-F5D1-F886-2ABD-E103BA2F6DF7}"/>
                </a:ext>
              </a:extLst>
            </p:cNvPr>
            <p:cNvSpPr txBox="1"/>
            <p:nvPr/>
          </p:nvSpPr>
          <p:spPr>
            <a:xfrm>
              <a:off x="2114232" y="1785718"/>
              <a:ext cx="813704" cy="354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10 x 15 x 192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38559E69-BEC2-5BDD-0FBD-8A93BA822118}"/>
                </a:ext>
              </a:extLst>
            </p:cNvPr>
            <p:cNvSpPr txBox="1"/>
            <p:nvPr/>
          </p:nvSpPr>
          <p:spPr>
            <a:xfrm>
              <a:off x="2337149" y="1924355"/>
              <a:ext cx="770172" cy="1796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10 x 15 x 320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510127C5-39CB-52DB-A1B6-8403FA8A6EAD}"/>
                </a:ext>
              </a:extLst>
            </p:cNvPr>
            <p:cNvSpPr txBox="1"/>
            <p:nvPr/>
          </p:nvSpPr>
          <p:spPr>
            <a:xfrm>
              <a:off x="3280894" y="1776925"/>
              <a:ext cx="995085" cy="354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20 x 30 x 256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9" name="TextBox 40">
              <a:extLst>
                <a:ext uri="{FF2B5EF4-FFF2-40B4-BE49-F238E27FC236}">
                  <a16:creationId xmlns:a16="http://schemas.microsoft.com/office/drawing/2014/main" id="{2D500D71-768E-0DFA-BA07-E33A91C701BB}"/>
                </a:ext>
              </a:extLst>
            </p:cNvPr>
            <p:cNvSpPr txBox="1"/>
            <p:nvPr/>
          </p:nvSpPr>
          <p:spPr>
            <a:xfrm>
              <a:off x="5299605" y="328903"/>
              <a:ext cx="1063750" cy="1804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320 x 480 x 3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30" name="TextBox 41">
              <a:extLst>
                <a:ext uri="{FF2B5EF4-FFF2-40B4-BE49-F238E27FC236}">
                  <a16:creationId xmlns:a16="http://schemas.microsoft.com/office/drawing/2014/main" id="{35B4A7CA-C939-1BBF-A2D4-1D1E04216C6E}"/>
                </a:ext>
              </a:extLst>
            </p:cNvPr>
            <p:cNvSpPr txBox="1"/>
            <p:nvPr/>
          </p:nvSpPr>
          <p:spPr>
            <a:xfrm>
              <a:off x="5304586" y="651029"/>
              <a:ext cx="1067760" cy="35441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320 x 480 x 16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6061A83-C8FC-FF8A-217C-2684E966EA2E}"/>
                </a:ext>
              </a:extLst>
            </p:cNvPr>
            <p:cNvSpPr/>
            <p:nvPr/>
          </p:nvSpPr>
          <p:spPr>
            <a:xfrm>
              <a:off x="2947711" y="1890461"/>
              <a:ext cx="454725" cy="29085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Up-Conv2D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79CF723-8E04-9DE9-C529-1912092E1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664" y="367415"/>
              <a:ext cx="1" cy="99199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D13E335-9D9B-A236-D02E-A14172A68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392" y="716577"/>
              <a:ext cx="1" cy="99199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5C7B7A4-B6AC-F43E-4EDB-7A3E25742037}"/>
                </a:ext>
              </a:extLst>
            </p:cNvPr>
            <p:cNvCxnSpPr>
              <a:cxnSpLocks/>
            </p:cNvCxnSpPr>
            <p:nvPr/>
          </p:nvCxnSpPr>
          <p:spPr>
            <a:xfrm>
              <a:off x="678194" y="927947"/>
              <a:ext cx="112455" cy="0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25B0D03-52AA-C918-18FD-54271D4ADBC1}"/>
                </a:ext>
              </a:extLst>
            </p:cNvPr>
            <p:cNvCxnSpPr>
              <a:cxnSpLocks/>
            </p:cNvCxnSpPr>
            <p:nvPr/>
          </p:nvCxnSpPr>
          <p:spPr>
            <a:xfrm>
              <a:off x="1237245" y="934695"/>
              <a:ext cx="112455" cy="0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47CFC75-CC8E-1A3C-2958-D896198569CA}"/>
                </a:ext>
              </a:extLst>
            </p:cNvPr>
            <p:cNvCxnSpPr>
              <a:cxnSpLocks/>
            </p:cNvCxnSpPr>
            <p:nvPr/>
          </p:nvCxnSpPr>
          <p:spPr>
            <a:xfrm>
              <a:off x="1797818" y="931158"/>
              <a:ext cx="112455" cy="0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D24A70-BD5C-C175-0421-DC340DB6F969}"/>
                </a:ext>
              </a:extLst>
            </p:cNvPr>
            <p:cNvCxnSpPr>
              <a:cxnSpLocks/>
            </p:cNvCxnSpPr>
            <p:nvPr/>
          </p:nvCxnSpPr>
          <p:spPr>
            <a:xfrm>
              <a:off x="2134060" y="1048805"/>
              <a:ext cx="4516" cy="133596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69652F8-8CC3-910B-72F4-01FA209E534E}"/>
                </a:ext>
              </a:extLst>
            </p:cNvPr>
            <p:cNvCxnSpPr>
              <a:cxnSpLocks/>
            </p:cNvCxnSpPr>
            <p:nvPr/>
          </p:nvCxnSpPr>
          <p:spPr>
            <a:xfrm>
              <a:off x="2357588" y="1942039"/>
              <a:ext cx="570350" cy="382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565C8E0-5A38-F93A-5BD0-461D3A84E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74" y="1776925"/>
              <a:ext cx="0" cy="110306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1B3EAB7-02F3-9C70-D0F3-0EC22E193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9231" y="1461030"/>
              <a:ext cx="0" cy="110306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A6D5A99-8018-AD3E-7F56-AAC7B9D9A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2952" y="1042743"/>
              <a:ext cx="0" cy="110306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F20891C-8878-B998-8FBD-3BCF8CA05F25}"/>
                </a:ext>
              </a:extLst>
            </p:cNvPr>
            <p:cNvCxnSpPr>
              <a:cxnSpLocks/>
            </p:cNvCxnSpPr>
            <p:nvPr/>
          </p:nvCxnSpPr>
          <p:spPr>
            <a:xfrm>
              <a:off x="3377126" y="934941"/>
              <a:ext cx="112455" cy="0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32AC2C1-D925-1B15-3ACD-9AEF21FD0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544" y="688688"/>
              <a:ext cx="0" cy="110306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1218BAA-B5C1-E037-2808-7AE2FDCDE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373" y="338186"/>
              <a:ext cx="0" cy="110306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65A4D7-32B3-2730-F948-8FB5EAE00595}"/>
                </a:ext>
              </a:extLst>
            </p:cNvPr>
            <p:cNvCxnSpPr>
              <a:cxnSpLocks/>
            </p:cNvCxnSpPr>
            <p:nvPr/>
          </p:nvCxnSpPr>
          <p:spPr>
            <a:xfrm>
              <a:off x="2370037" y="1618541"/>
              <a:ext cx="570350" cy="382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76C6EB30-6B49-F663-D583-7881583E4F1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36023" y="183997"/>
              <a:ext cx="13478" cy="1024282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C1E94D54-36C2-1647-633F-D91F12AFE54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207635" y="-1457491"/>
              <a:ext cx="4866" cy="4337094"/>
            </a:xfrm>
            <a:prstGeom prst="bentConnector3">
              <a:avLst>
                <a:gd name="adj1" fmla="val -127004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2E44FCB7-C01A-AD09-CE19-9974C2CE6FE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956803" y="-675572"/>
              <a:ext cx="3769" cy="2768796"/>
            </a:xfrm>
            <a:prstGeom prst="bentConnector3">
              <a:avLst>
                <a:gd name="adj1" fmla="val 121086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A570EA9-A409-4CA3-7F71-3682D50E0D13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5" y="1420010"/>
              <a:ext cx="4516" cy="133596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FB40589-3CD8-D22D-B797-BAF163C7C562}"/>
                </a:ext>
              </a:extLst>
            </p:cNvPr>
            <p:cNvCxnSpPr>
              <a:cxnSpLocks/>
            </p:cNvCxnSpPr>
            <p:nvPr/>
          </p:nvCxnSpPr>
          <p:spPr>
            <a:xfrm>
              <a:off x="2138575" y="1789060"/>
              <a:ext cx="4516" cy="133596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152">
              <a:extLst>
                <a:ext uri="{FF2B5EF4-FFF2-40B4-BE49-F238E27FC236}">
                  <a16:creationId xmlns:a16="http://schemas.microsoft.com/office/drawing/2014/main" id="{B803C28F-C0E2-A2D4-9314-E6B30FAB5494}"/>
                </a:ext>
              </a:extLst>
            </p:cNvPr>
            <p:cNvSpPr txBox="1"/>
            <p:nvPr/>
          </p:nvSpPr>
          <p:spPr>
            <a:xfrm>
              <a:off x="759431" y="2012219"/>
              <a:ext cx="1008448" cy="4051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24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Encoder</a:t>
              </a:r>
              <a:endPara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A79AA943-F994-96C0-1577-2AC0820001E0}"/>
                </a:ext>
              </a:extLst>
            </p:cNvPr>
            <p:cNvSpPr/>
            <p:nvPr/>
          </p:nvSpPr>
          <p:spPr>
            <a:xfrm>
              <a:off x="2935497" y="1167047"/>
              <a:ext cx="454725" cy="29085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Up-Conv2D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63D38093-2D68-4BDB-D326-910665D6FB3D}"/>
                </a:ext>
              </a:extLst>
            </p:cNvPr>
            <p:cNvSpPr/>
            <p:nvPr/>
          </p:nvSpPr>
          <p:spPr>
            <a:xfrm>
              <a:off x="2954082" y="830142"/>
              <a:ext cx="421835" cy="207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Concat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502651A-2B8D-1790-D723-0DBFEFFC9C30}"/>
                </a:ext>
              </a:extLst>
            </p:cNvPr>
            <p:cNvSpPr/>
            <p:nvPr/>
          </p:nvSpPr>
          <p:spPr>
            <a:xfrm>
              <a:off x="3477910" y="789266"/>
              <a:ext cx="454725" cy="29085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Up-Conv2D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3CA6AF0-31EE-7A6D-7C97-9EBF7F3E7260}"/>
                </a:ext>
              </a:extLst>
            </p:cNvPr>
            <p:cNvSpPr/>
            <p:nvPr/>
          </p:nvSpPr>
          <p:spPr>
            <a:xfrm>
              <a:off x="4040718" y="824267"/>
              <a:ext cx="421835" cy="207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Concat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F660745-320F-61C0-AC81-D9796A36A65D}"/>
                </a:ext>
              </a:extLst>
            </p:cNvPr>
            <p:cNvCxnSpPr>
              <a:cxnSpLocks/>
            </p:cNvCxnSpPr>
            <p:nvPr/>
          </p:nvCxnSpPr>
          <p:spPr>
            <a:xfrm>
              <a:off x="3928263" y="943024"/>
              <a:ext cx="112455" cy="0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1DB98D3-C3ED-F0BE-2813-11705E9FB345}"/>
                </a:ext>
              </a:extLst>
            </p:cNvPr>
            <p:cNvCxnSpPr>
              <a:cxnSpLocks/>
            </p:cNvCxnSpPr>
            <p:nvPr/>
          </p:nvCxnSpPr>
          <p:spPr>
            <a:xfrm>
              <a:off x="4462553" y="938290"/>
              <a:ext cx="112455" cy="0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D6238DD-41B7-95CC-52CE-DE79EC7F8321}"/>
                </a:ext>
              </a:extLst>
            </p:cNvPr>
            <p:cNvCxnSpPr>
              <a:cxnSpLocks/>
            </p:cNvCxnSpPr>
            <p:nvPr/>
          </p:nvCxnSpPr>
          <p:spPr>
            <a:xfrm>
              <a:off x="5027437" y="938570"/>
              <a:ext cx="112455" cy="0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61D8D3D-0428-1702-D40C-C9F2A23A81F1}"/>
                </a:ext>
              </a:extLst>
            </p:cNvPr>
            <p:cNvCxnSpPr>
              <a:cxnSpLocks/>
            </p:cNvCxnSpPr>
            <p:nvPr/>
          </p:nvCxnSpPr>
          <p:spPr>
            <a:xfrm>
              <a:off x="5561727" y="931438"/>
              <a:ext cx="112455" cy="0"/>
            </a:xfrm>
            <a:prstGeom prst="straightConnector1">
              <a:avLst/>
            </a:prstGeom>
            <a:ln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304F008-83CC-3B64-4074-0849FDA89D54}"/>
                </a:ext>
              </a:extLst>
            </p:cNvPr>
            <p:cNvSpPr/>
            <p:nvPr/>
          </p:nvSpPr>
          <p:spPr>
            <a:xfrm>
              <a:off x="4572712" y="789266"/>
              <a:ext cx="454725" cy="29085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Up-Conv2D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433031F-6CB2-864E-D109-C743C13A1B5F}"/>
                </a:ext>
              </a:extLst>
            </p:cNvPr>
            <p:cNvSpPr/>
            <p:nvPr/>
          </p:nvSpPr>
          <p:spPr>
            <a:xfrm>
              <a:off x="5139892" y="820641"/>
              <a:ext cx="421835" cy="2073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Concat</a:t>
              </a:r>
              <a:endParaRPr lang="en-US" sz="120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83DBECA6-90D3-8F5E-D254-BF55E42E2ABE}"/>
                </a:ext>
              </a:extLst>
            </p:cNvPr>
            <p:cNvSpPr/>
            <p:nvPr/>
          </p:nvSpPr>
          <p:spPr>
            <a:xfrm>
              <a:off x="5674182" y="792862"/>
              <a:ext cx="454725" cy="29085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400"/>
                </a:spcAft>
              </a:pPr>
              <a:r>
                <a:rPr lang="en-US" sz="1200" kern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Up-Conv2D</a:t>
              </a:r>
              <a:endPara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3" name="TextBox 153">
              <a:extLst>
                <a:ext uri="{FF2B5EF4-FFF2-40B4-BE49-F238E27FC236}">
                  <a16:creationId xmlns:a16="http://schemas.microsoft.com/office/drawing/2014/main" id="{E7C41952-CF49-3A68-96A1-1572E34AAB9F}"/>
                </a:ext>
              </a:extLst>
            </p:cNvPr>
            <p:cNvSpPr txBox="1"/>
            <p:nvPr/>
          </p:nvSpPr>
          <p:spPr>
            <a:xfrm>
              <a:off x="4332456" y="2012219"/>
              <a:ext cx="995748" cy="4051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400"/>
                </a:spcAft>
              </a:pPr>
              <a:r>
                <a:rPr lang="en-US" sz="2400" b="1" kern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Decoder</a:t>
              </a:r>
              <a:endParaRPr lang="en-US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D7749F13-01AE-9CCA-1851-4E1500144535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Related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Work: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Segmentation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Models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B61084-EC13-932E-6ECE-0AAEAB05FFC0}"/>
              </a:ext>
            </a:extLst>
          </p:cNvPr>
          <p:cNvSpPr txBox="1"/>
          <p:nvPr/>
        </p:nvSpPr>
        <p:spPr>
          <a:xfrm>
            <a:off x="596348" y="993135"/>
            <a:ext cx="1146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U-Net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compress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downsampling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upsamples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compressed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restores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resolution.</a:t>
            </a:r>
          </a:p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Combined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EfficientNet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U-Net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widely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segmentation.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F7FC4F-763C-735F-4057-01981D03A989}"/>
              </a:ext>
            </a:extLst>
          </p:cNvPr>
          <p:cNvSpPr txBox="1"/>
          <p:nvPr/>
        </p:nvSpPr>
        <p:spPr>
          <a:xfrm>
            <a:off x="2398643" y="21070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902E21-7A84-F993-6286-0E03C697D37B}"/>
              </a:ext>
            </a:extLst>
          </p:cNvPr>
          <p:cNvSpPr txBox="1"/>
          <p:nvPr/>
        </p:nvSpPr>
        <p:spPr>
          <a:xfrm>
            <a:off x="7822140" y="5250979"/>
            <a:ext cx="35894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Architecture of EfficientNet-B0 framework</a:t>
            </a:r>
            <a:r>
              <a:rPr lang="zh-CN" altLang="en-US" sz="16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from</a:t>
            </a:r>
            <a:r>
              <a:rPr lang="zh-CN" altLang="en-US" sz="16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</a:t>
            </a: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gmentation</a:t>
            </a:r>
            <a:r>
              <a:rPr lang="zh-CN" altLang="en-US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Models.</a:t>
            </a:r>
            <a:r>
              <a:rPr lang="zh-CN" altLang="en-US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Iakubovskii</a:t>
            </a:r>
            <a:r>
              <a:rPr lang="zh-CN" altLang="en-US" sz="16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2019.</a:t>
            </a:r>
            <a:endParaRPr lang="en-US" sz="1600" i="1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6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Adapted from </a:t>
            </a:r>
            <a:r>
              <a:rPr lang="en-US" sz="16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Ahmed</a:t>
            </a:r>
            <a:r>
              <a:rPr 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lang="zh-CN" alt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lang="zh-CN" altLang="en-US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6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</a:t>
            </a:r>
            <a:r>
              <a:rPr 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73D4E051-7AC8-B71A-9BA5-32E8B715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2E099F1-06F9-03DE-C5E6-F7737BEA44C1}"/>
              </a:ext>
            </a:extLst>
          </p:cNvPr>
          <p:cNvSpPr txBox="1">
            <a:spLocks/>
          </p:cNvSpPr>
          <p:nvPr/>
        </p:nvSpPr>
        <p:spPr>
          <a:xfrm>
            <a:off x="385763" y="8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Proposed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work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Helvetica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Timeline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2479B-B57C-6112-FF7C-1A7A4C756AA8}"/>
              </a:ext>
            </a:extLst>
          </p:cNvPr>
          <p:cNvSpPr txBox="1"/>
          <p:nvPr/>
        </p:nvSpPr>
        <p:spPr>
          <a:xfrm>
            <a:off x="539613" y="1020417"/>
            <a:ext cx="103617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/>
              <a:t>Identify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problem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gather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project</a:t>
            </a:r>
            <a:r>
              <a:rPr lang="zh-CN" altLang="en-US" sz="2400" dirty="0"/>
              <a:t> </a:t>
            </a:r>
            <a:r>
              <a:rPr lang="en-US" altLang="zh-CN" sz="2400" dirty="0"/>
              <a:t>feasibility.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Download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perform</a:t>
            </a:r>
            <a:r>
              <a:rPr lang="zh-CN" altLang="en-US" sz="2400" dirty="0"/>
              <a:t> </a:t>
            </a:r>
            <a:r>
              <a:rPr lang="en-US" altLang="zh-CN" sz="2400" dirty="0"/>
              <a:t>EDA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Preprocess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segmentation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training.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Build</a:t>
            </a:r>
            <a:r>
              <a:rPr lang="zh-CN" altLang="en-US" sz="2400" dirty="0"/>
              <a:t> </a:t>
            </a:r>
            <a:r>
              <a:rPr lang="en-US" altLang="zh-CN" sz="2400" dirty="0"/>
              <a:t>initial</a:t>
            </a:r>
            <a:r>
              <a:rPr lang="zh-CN" altLang="en-US" sz="2400" dirty="0"/>
              <a:t> </a:t>
            </a:r>
            <a:r>
              <a:rPr lang="en-US" altLang="zh-CN" sz="2400" dirty="0"/>
              <a:t>baseline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assess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performance.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Fine-tune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/</a:t>
            </a:r>
            <a:r>
              <a:rPr lang="zh-CN" altLang="en-US" sz="2400" dirty="0"/>
              <a:t>  </a:t>
            </a:r>
            <a:r>
              <a:rPr lang="en-US" altLang="zh-CN" sz="2400" dirty="0"/>
              <a:t>hyperparameter</a:t>
            </a:r>
            <a:r>
              <a:rPr lang="zh-CN" altLang="en-US" sz="2400" dirty="0"/>
              <a:t> </a:t>
            </a:r>
            <a:r>
              <a:rPr lang="en-US" altLang="zh-CN" sz="2400" dirty="0"/>
              <a:t>tuning.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Finalize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model.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Analyze</a:t>
            </a:r>
            <a:r>
              <a:rPr lang="zh-CN" altLang="en-US" sz="2400" dirty="0"/>
              <a:t> </a:t>
            </a:r>
            <a:r>
              <a:rPr lang="en-US" altLang="zh-CN" sz="2400" dirty="0"/>
              <a:t>final</a:t>
            </a:r>
            <a:r>
              <a:rPr lang="zh-CN" altLang="en-US" sz="2400" dirty="0"/>
              <a:t> </a:t>
            </a:r>
            <a:r>
              <a:rPr lang="en-US" altLang="zh-CN" sz="2400" dirty="0"/>
              <a:t>results.</a:t>
            </a:r>
          </a:p>
          <a:p>
            <a:pPr marL="342900" indent="-342900">
              <a:buAutoNum type="arabicPeriod"/>
            </a:pPr>
            <a:r>
              <a:rPr lang="en-US" altLang="zh-CN" sz="2400" dirty="0"/>
              <a:t>Reach</a:t>
            </a:r>
            <a:r>
              <a:rPr lang="zh-CN" altLang="en-US" sz="2400" dirty="0"/>
              <a:t> </a:t>
            </a:r>
            <a:r>
              <a:rPr lang="en-US" altLang="zh-CN" sz="2400" dirty="0"/>
              <a:t>final</a:t>
            </a:r>
            <a:r>
              <a:rPr lang="zh-CN" altLang="en-US" sz="2400" dirty="0"/>
              <a:t> </a:t>
            </a:r>
            <a:r>
              <a:rPr lang="en-US" altLang="zh-CN" sz="2400" dirty="0"/>
              <a:t>evaluation/conclusions.</a:t>
            </a:r>
            <a:endParaRPr lang="en-US" sz="24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F876BF8-C3B7-4525-1595-BE242DE5A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819724"/>
              </p:ext>
            </p:extLst>
          </p:nvPr>
        </p:nvGraphicFramePr>
        <p:xfrm>
          <a:off x="385763" y="4213179"/>
          <a:ext cx="11648315" cy="2164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72">
                  <a:extLst>
                    <a:ext uri="{9D8B030D-6E8A-4147-A177-3AD203B41FA5}">
                      <a16:colId xmlns:a16="http://schemas.microsoft.com/office/drawing/2014/main" val="2033972201"/>
                    </a:ext>
                  </a:extLst>
                </a:gridCol>
                <a:gridCol w="1961322">
                  <a:extLst>
                    <a:ext uri="{9D8B030D-6E8A-4147-A177-3AD203B41FA5}">
                      <a16:colId xmlns:a16="http://schemas.microsoft.com/office/drawing/2014/main" val="1863693068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3260839203"/>
                    </a:ext>
                  </a:extLst>
                </a:gridCol>
                <a:gridCol w="2968487">
                  <a:extLst>
                    <a:ext uri="{9D8B030D-6E8A-4147-A177-3AD203B41FA5}">
                      <a16:colId xmlns:a16="http://schemas.microsoft.com/office/drawing/2014/main" val="599805735"/>
                    </a:ext>
                  </a:extLst>
                </a:gridCol>
                <a:gridCol w="3208130">
                  <a:extLst>
                    <a:ext uri="{9D8B030D-6E8A-4147-A177-3AD203B41FA5}">
                      <a16:colId xmlns:a16="http://schemas.microsoft.com/office/drawing/2014/main" val="4026694856"/>
                    </a:ext>
                  </a:extLst>
                </a:gridCol>
              </a:tblGrid>
              <a:tr h="701897">
                <a:tc>
                  <a:txBody>
                    <a:bodyPr/>
                    <a:lstStyle/>
                    <a:p>
                      <a:r>
                        <a:rPr lang="en-US" altLang="zh-CN" dirty="0"/>
                        <a:t>Timeline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9/1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9/15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9/16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9/30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10/1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10/10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10/10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10/15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574975"/>
                  </a:ext>
                </a:extLst>
              </a:tr>
              <a:tr h="772783">
                <a:tc>
                  <a:txBody>
                    <a:bodyPr/>
                    <a:lstStyle/>
                    <a:p>
                      <a:r>
                        <a:rPr lang="en-US" altLang="zh-CN" dirty="0"/>
                        <a:t>Action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dirty="0"/>
                        <a:t>Identify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problem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choose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dataset.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/>
                        <a:t>EDA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analysis,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preprocessing</a:t>
                      </a:r>
                    </a:p>
                    <a:p>
                      <a:r>
                        <a:rPr lang="en-US" altLang="zh-CN" dirty="0"/>
                        <a:t>1.Data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augmentation.</a:t>
                      </a:r>
                    </a:p>
                    <a:p>
                      <a:r>
                        <a:rPr lang="en-US" altLang="zh-CN" dirty="0"/>
                        <a:t>2.Data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encoding.</a:t>
                      </a:r>
                    </a:p>
                    <a:p>
                      <a:r>
                        <a:rPr lang="en-US" altLang="zh-CN" dirty="0"/>
                        <a:t>3.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visualization.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Select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architecture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build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model.</a:t>
                      </a:r>
                    </a:p>
                    <a:p>
                      <a:r>
                        <a:rPr lang="en-US" altLang="zh-CN" dirty="0"/>
                        <a:t>2.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Select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alternative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compare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performance.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CN" dirty="0"/>
                        <a:t>Hyperparameter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tuning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improve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performance.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/>
                        <a:t>Finalize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analysis.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CN" dirty="0"/>
                        <a:t>Write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project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report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presentation.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867934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46658B-9C9C-B20A-DA72-A0C0A515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ABD7-4D11-AA4F-8490-2965DD46E1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1394</Words>
  <Application>Microsoft Macintosh PowerPoint</Application>
  <PresentationFormat>Widescreen</PresentationFormat>
  <Paragraphs>224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.SF NS</vt:lpstr>
      <vt:lpstr>Arial</vt:lpstr>
      <vt:lpstr>Calibri</vt:lpstr>
      <vt:lpstr>Calibri Light</vt:lpstr>
      <vt:lpstr>Cambria Math</vt:lpstr>
      <vt:lpstr>Helvetica</vt:lpstr>
      <vt:lpstr>Helvetica Neue</vt:lpstr>
      <vt:lpstr>Menlo</vt:lpstr>
      <vt:lpstr>Times New Roman</vt:lpstr>
      <vt:lpstr>Office Theme</vt:lpstr>
      <vt:lpstr>NASA MODIS IMAGERY CLOUD IDENTIFICATION</vt:lpstr>
      <vt:lpstr>PowerPoint Presentation</vt:lpstr>
      <vt:lpstr>Problem statement</vt:lpstr>
      <vt:lpstr>Related Work: Satellite image dataset</vt:lpstr>
      <vt:lpstr>Related Work: 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MODIS IMAGERY CLOUD IDENTIFICATION</dc:title>
  <dc:creator>DONGWEI FU</dc:creator>
  <cp:lastModifiedBy>DONGWEI FU</cp:lastModifiedBy>
  <cp:revision>20</cp:revision>
  <dcterms:created xsi:type="dcterms:W3CDTF">2024-10-14T19:33:41Z</dcterms:created>
  <dcterms:modified xsi:type="dcterms:W3CDTF">2024-10-15T14:20:02Z</dcterms:modified>
</cp:coreProperties>
</file>